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6" r:id="rId3"/>
    <p:sldId id="257" r:id="rId4"/>
    <p:sldId id="258" r:id="rId5"/>
    <p:sldId id="262" r:id="rId6"/>
    <p:sldId id="261" r:id="rId7"/>
    <p:sldId id="260" r:id="rId8"/>
    <p:sldId id="259" r:id="rId9"/>
    <p:sldId id="27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7030A0"/>
    <a:srgbClr val="0033CC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79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6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08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81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14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96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36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1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80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95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14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68C16-92E1-40BD-9BB6-34C578521DE5}" type="datetimeFigureOut">
              <a:rPr lang="zh-CN" altLang="en-US" smtClean="0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8A1D9-CE17-4926-A7DA-834A62ADA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42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.jpe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1580833" y="4152583"/>
            <a:ext cx="2643188" cy="2705100"/>
          </a:xfrm>
          <a:prstGeom prst="rect">
            <a:avLst/>
          </a:prstGeom>
          <a:solidFill>
            <a:srgbClr val="609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99"/>
          <p:cNvSpPr txBox="1"/>
          <p:nvPr>
            <p:custDataLst>
              <p:tags r:id="rId2"/>
            </p:custDataLst>
          </p:nvPr>
        </p:nvSpPr>
        <p:spPr>
          <a:xfrm>
            <a:off x="659448" y="2321560"/>
            <a:ext cx="94170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</a:rPr>
              <a:t>Starter Unit 1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4763" y="3309938"/>
            <a:ext cx="2643188" cy="27051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635250" y="3309938"/>
            <a:ext cx="9555163" cy="2705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795" y="656590"/>
            <a:ext cx="8891270" cy="1322070"/>
          </a:xfrm>
          <a:prstGeom prst="rect">
            <a:avLst/>
          </a:prstGeom>
          <a:solidFill>
            <a:srgbClr val="6096E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《</a:t>
            </a:r>
            <a:r>
              <a:rPr kumimoji="0" lang="zh-CN" altLang="en-US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蓉城主阵地</a:t>
            </a:r>
            <a:r>
              <a:rPr kumimoji="0" lang="en-US" altLang="zh-CN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》2024-2025</a:t>
            </a:r>
            <a:r>
              <a:rPr kumimoji="0" lang="zh-CN" altLang="en-US" sz="4000" b="0" i="0" u="none" strike="noStrike" kern="0" cap="none" spc="0" normalizeH="0" baseline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学年英语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kern="0" noProof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七年级上册</a:t>
            </a:r>
            <a:endParaRPr kumimoji="0" lang="zh-CN" altLang="en-US" sz="4000" b="0" i="0" u="none" strike="noStrike" kern="0" cap="none" spc="0" normalizeH="0" baseline="0" noProof="1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/>
          <p:nvPr>
            <p:custDataLst>
              <p:tags r:id="rId6"/>
            </p:custDataLst>
          </p:nvPr>
        </p:nvSpPr>
        <p:spPr>
          <a:xfrm>
            <a:off x="11461750" y="1703388"/>
            <a:ext cx="4064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2644" y="671072"/>
            <a:ext cx="1767202" cy="1362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23516" y="4479595"/>
            <a:ext cx="186621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1a-1b</a:t>
            </a:r>
          </a:p>
          <a:p>
            <a:r>
              <a:rPr lang="en-US" altLang="zh-CN" sz="4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看读课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721860" y="0"/>
            <a:ext cx="7470775" cy="252158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>
              <a:lnSpc>
                <a:spcPts val="9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STARTER </a:t>
            </a:r>
            <a:b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</a:br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UNIT </a:t>
            </a:r>
            <a:r>
              <a:rPr lang="en-US" altLang="zh-CN" sz="5400" b="1" dirty="0">
                <a:solidFill>
                  <a:srgbClr val="FFC000"/>
                </a:solidFill>
                <a:latin typeface="Arial" panose="020B0604020202020204" pitchFamily="34" charset="0"/>
                <a:ea typeface="BIZ UDPGothic" panose="020B0400000000000000" pitchFamily="34" charset="-128"/>
                <a:cs typeface="Arial" panose="020B0604020202020204" pitchFamily="34" charset="0"/>
              </a:rPr>
              <a:t>1</a:t>
            </a:r>
            <a:endParaRPr lang="zh-CN" altLang="en-US" sz="5400" b="1" dirty="0">
              <a:solidFill>
                <a:srgbClr val="FFC000"/>
              </a:solidFill>
              <a:latin typeface="Arial" panose="020B0604020202020204" pitchFamily="34" charset="0"/>
              <a:ea typeface="BIZ UDP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921250" y="2521585"/>
            <a:ext cx="7270750" cy="159512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4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B</a:t>
            </a:r>
            <a:endParaRPr lang="zh-CN" altLang="en-US" sz="4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5034280" cy="6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1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281843" y="1856707"/>
            <a:ext cx="9988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altLang="zh-CN" sz="2800" b="1" dirty="0">
                <a:solidFill>
                  <a:schemeClr val="accent2"/>
                </a:solidFill>
              </a:rPr>
              <a:t>Let’s share your homework</a:t>
            </a:r>
            <a:r>
              <a:rPr lang="zh-CN" altLang="en-US" sz="2800" b="1" dirty="0">
                <a:solidFill>
                  <a:schemeClr val="accent2"/>
                </a:solidFill>
              </a:rPr>
              <a:t>！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缩略词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ABC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、图标、键盘、数学字母符号</a:t>
            </a:r>
            <a:endParaRPr lang="en-US" altLang="zh-CN" sz="2000" b="1" dirty="0">
              <a:solidFill>
                <a:schemeClr val="accent2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82" y="1620674"/>
            <a:ext cx="11418476" cy="2979785"/>
          </a:xfrm>
          <a:prstGeom prst="rect">
            <a:avLst/>
          </a:prstGeom>
        </p:spPr>
      </p:pic>
      <p:sp>
        <p:nvSpPr>
          <p:cNvPr id="4" name="副标题 2"/>
          <p:cNvSpPr txBox="1">
            <a:spLocks/>
          </p:cNvSpPr>
          <p:nvPr/>
        </p:nvSpPr>
        <p:spPr>
          <a:xfrm>
            <a:off x="78538" y="72926"/>
            <a:ext cx="2406610" cy="69000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en-US" altLang="zh-CN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zh-CN" altLang="en-US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85148" y="140930"/>
            <a:ext cx="636424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start a conversation?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281843" y="2232706"/>
            <a:ext cx="9115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336537" y="1177962"/>
            <a:ext cx="80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</a:rPr>
              <a:t>(√)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44075" y="622689"/>
            <a:ext cx="3598697" cy="112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203305" y="2300877"/>
            <a:ext cx="55194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“√”出用来开启一段对话的表达。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393" y="689839"/>
            <a:ext cx="5883807" cy="616398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937500" y="3398301"/>
            <a:ext cx="3689350" cy="533400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937500" y="4026028"/>
            <a:ext cx="2457450" cy="533400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938830" y="1862008"/>
            <a:ext cx="2006466" cy="86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938830" y="3508992"/>
            <a:ext cx="1126013" cy="3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938830" y="5159992"/>
            <a:ext cx="3271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187950" y="661573"/>
            <a:ext cx="342900" cy="1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075508" y="689839"/>
            <a:ext cx="567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333333"/>
                </a:solidFill>
                <a:latin typeface="Arial" panose="020B0604020202020204" pitchFamily="34" charset="0"/>
              </a:rPr>
              <a:t>/ɑː/</a:t>
            </a:r>
            <a:endParaRPr lang="zh-CN" altLang="en-US" sz="2000" b="1" dirty="0"/>
          </a:p>
        </p:txBody>
      </p:sp>
      <p:cxnSp>
        <p:nvCxnSpPr>
          <p:cNvPr id="24" name="直接连接符 23"/>
          <p:cNvCxnSpPr/>
          <p:nvPr/>
        </p:nvCxnSpPr>
        <p:spPr>
          <a:xfrm>
            <a:off x="7493000" y="699009"/>
            <a:ext cx="342900" cy="1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7380558" y="671655"/>
            <a:ext cx="5389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333333"/>
                </a:solidFill>
                <a:latin typeface="Arial" panose="020B0604020202020204" pitchFamily="34" charset="0"/>
              </a:rPr>
              <a:t>/</a:t>
            </a:r>
            <a:r>
              <a:rPr lang="en-US" altLang="zh-CN" sz="2000" b="1" dirty="0" err="1"/>
              <a:t>eɪ</a:t>
            </a:r>
            <a:r>
              <a:rPr lang="en-US" altLang="zh-CN" sz="2000" b="1" dirty="0">
                <a:solidFill>
                  <a:srgbClr val="333333"/>
                </a:solidFill>
                <a:latin typeface="Arial" panose="020B0604020202020204" pitchFamily="34" charset="0"/>
              </a:rPr>
              <a:t>/</a:t>
            </a:r>
            <a:endParaRPr lang="zh-CN" altLang="en-US" sz="2000" b="1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F54BD08-0101-69F3-DB97-8C52A501EEF0}"/>
              </a:ext>
            </a:extLst>
          </p:cNvPr>
          <p:cNvSpPr/>
          <p:nvPr/>
        </p:nvSpPr>
        <p:spPr>
          <a:xfrm>
            <a:off x="1758674" y="3985771"/>
            <a:ext cx="3689350" cy="533400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23942" y="4547171"/>
            <a:ext cx="2442785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It’s not polite!</a:t>
            </a:r>
            <a:endParaRPr lang="zh-CN" altLang="en-US" sz="30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875693" y="2207306"/>
            <a:ext cx="2134457" cy="25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745165" y="1299543"/>
            <a:ext cx="4368504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How many expressions?</a:t>
            </a:r>
            <a:endParaRPr lang="zh-CN" altLang="en-US" sz="30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6938830" y="3976216"/>
            <a:ext cx="1290770" cy="3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99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10" grpId="0"/>
      <p:bldP spid="13" grpId="0"/>
      <p:bldP spid="8" grpId="0" animBg="1"/>
      <p:bldP spid="17" grpId="0" animBg="1"/>
      <p:bldP spid="16" grpId="0"/>
      <p:bldP spid="25" grpId="0"/>
      <p:bldP spid="2" grpId="0" animBg="1"/>
      <p:bldP spid="22" grpId="0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76" y="2528167"/>
            <a:ext cx="2442053" cy="358153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737" y="2732884"/>
            <a:ext cx="2100113" cy="343791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840" y="-86308"/>
            <a:ext cx="9010669" cy="1072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9" y="2326484"/>
            <a:ext cx="3733801" cy="37832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36854"/>
            <a:ext cx="10579100" cy="62875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4200" y="1230579"/>
            <a:ext cx="68531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读对话。找出人们是怎样开启他们的对话的。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550" y="2367343"/>
            <a:ext cx="2743200" cy="357972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31050" y="1642459"/>
            <a:ext cx="5808000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1.How many conversations are here? </a:t>
            </a:r>
            <a:endParaRPr lang="zh-CN" altLang="en-US" sz="2600" dirty="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58735" y="2035723"/>
            <a:ext cx="6032421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2.Who are talking in the conversations?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899" y="2326484"/>
            <a:ext cx="1371601" cy="4064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264649" y="2249499"/>
            <a:ext cx="1489368" cy="4064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8797" y="3122988"/>
            <a:ext cx="668604" cy="67431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205646" y="2902120"/>
            <a:ext cx="674953" cy="9396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433263" y="2426962"/>
            <a:ext cx="2449710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in the pictures?</a:t>
            </a:r>
            <a:endParaRPr lang="zh-CN" altLang="en-US" sz="2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25833" y="3189050"/>
            <a:ext cx="1148071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Emma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89098" y="3068478"/>
            <a:ext cx="1465401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Teng</a:t>
            </a:r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600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Fei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46681" y="2598245"/>
            <a:ext cx="1056700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Helen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93693" y="3293533"/>
            <a:ext cx="1291636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Yaming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2433" y="3026848"/>
            <a:ext cx="2983994" cy="398729"/>
          </a:xfrm>
          <a:prstGeom prst="rect">
            <a:avLst/>
          </a:prstGeom>
          <a:solidFill>
            <a:srgbClr val="FF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950301" y="2794956"/>
            <a:ext cx="1778070" cy="398729"/>
          </a:xfrm>
          <a:prstGeom prst="rect">
            <a:avLst/>
          </a:prstGeom>
          <a:solidFill>
            <a:srgbClr val="FF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950301" y="3172570"/>
            <a:ext cx="1256485" cy="398729"/>
          </a:xfrm>
          <a:prstGeom prst="rect">
            <a:avLst/>
          </a:prstGeom>
          <a:solidFill>
            <a:srgbClr val="FF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形标注 30"/>
          <p:cNvSpPr/>
          <p:nvPr/>
        </p:nvSpPr>
        <p:spPr>
          <a:xfrm>
            <a:off x="5394273" y="3736274"/>
            <a:ext cx="2458199" cy="596900"/>
          </a:xfrm>
          <a:prstGeom prst="wedgeEllipseCallout">
            <a:avLst>
              <a:gd name="adj1" fmla="val 32246"/>
              <a:gd name="adj2" fmla="val -94089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spc="-100" dirty="0">
                <a:solidFill>
                  <a:schemeClr val="tx1"/>
                </a:solidFill>
                <a:latin typeface="Bahnschrift Condensed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How are you?</a:t>
            </a:r>
            <a:endParaRPr lang="zh-CN" altLang="en-US" sz="3000" spc="-100" dirty="0">
              <a:solidFill>
                <a:schemeClr val="tx1"/>
              </a:solidFill>
              <a:latin typeface="Bahnschrift Condensed" panose="020B0502040204020203" pitchFamily="34" charset="0"/>
              <a:cs typeface="Microsoft Himalaya" panose="01010100010101010101" pitchFamily="2" charset="0"/>
            </a:endParaRPr>
          </a:p>
        </p:txBody>
      </p:sp>
      <p:sp>
        <p:nvSpPr>
          <p:cNvPr id="32" name="椭圆形标注 31"/>
          <p:cNvSpPr/>
          <p:nvPr/>
        </p:nvSpPr>
        <p:spPr>
          <a:xfrm>
            <a:off x="3035192" y="4543786"/>
            <a:ext cx="2553077" cy="610612"/>
          </a:xfrm>
          <a:prstGeom prst="wedgeEllipseCallout">
            <a:avLst>
              <a:gd name="adj1" fmla="val 30594"/>
              <a:gd name="adj2" fmla="val -123372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</a:pPr>
            <a:r>
              <a:rPr lang="en-US" altLang="zh-CN" sz="3000" spc="-100" dirty="0">
                <a:solidFill>
                  <a:schemeClr val="tx1"/>
                </a:solidFill>
                <a:latin typeface="Bahnschrift Condensed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May I have your name?</a:t>
            </a:r>
            <a:endParaRPr lang="zh-CN" altLang="en-US" sz="3000" spc="-100" dirty="0">
              <a:solidFill>
                <a:schemeClr val="tx1"/>
              </a:solidFill>
              <a:latin typeface="Bahnschrift Condensed" panose="020B0502040204020203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2610" y="4405827"/>
            <a:ext cx="1485633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0000" b="1" dirty="0">
                <a:solidFill>
                  <a:srgbClr val="FF0000"/>
                </a:solidFill>
              </a:rPr>
              <a:t> ？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4040353" y="1244585"/>
            <a:ext cx="1204747" cy="3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6904824" y="1230579"/>
            <a:ext cx="35536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Section B, 1b">
            <a:hlinkClick r:id="" action="ppaction://media"/>
            <a:extLst>
              <a:ext uri="{FF2B5EF4-FFF2-40B4-BE49-F238E27FC236}">
                <a16:creationId xmlns:a16="http://schemas.microsoft.com/office/drawing/2014/main" id="{E618C074-46AC-440B-D92A-628CA6D1C7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899" y="13625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710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 animBg="1"/>
      <p:bldP spid="8" grpId="0" animBg="1"/>
      <p:bldP spid="15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035" y="-105872"/>
            <a:ext cx="9010669" cy="1072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8" y="1091282"/>
            <a:ext cx="8140701" cy="529829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41900" y="824950"/>
            <a:ext cx="2932213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1.Where are they?</a:t>
            </a:r>
            <a:endParaRPr lang="zh-CN" altLang="en-US" sz="2600" dirty="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77494" y="1477004"/>
            <a:ext cx="4344459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2.Do they know each other?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635750" y="5245100"/>
            <a:ext cx="400050" cy="1238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378450" y="5245100"/>
            <a:ext cx="400050" cy="1238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772400" y="5245100"/>
            <a:ext cx="400050" cy="1238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972425" y="864353"/>
            <a:ext cx="4118435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They are in the classroom.</a:t>
            </a:r>
            <a:endParaRPr lang="zh-CN" altLang="en-US" sz="2600" dirty="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787650" y="2470150"/>
            <a:ext cx="2247900" cy="1905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011882" y="1954552"/>
            <a:ext cx="2432076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No, they don’t. 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43863" y="1599102"/>
            <a:ext cx="371475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So, what’s your name?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104900" y="3530600"/>
            <a:ext cx="2981325" cy="190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104900" y="3639443"/>
            <a:ext cx="4159250" cy="398729"/>
          </a:xfrm>
          <a:prstGeom prst="rect">
            <a:avLst/>
          </a:prstGeom>
          <a:solidFill>
            <a:srgbClr val="FF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83014" y="4685228"/>
            <a:ext cx="4028736" cy="15187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713987" y="5173750"/>
            <a:ext cx="3476626" cy="492443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End the conversation.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43164" y="3131871"/>
            <a:ext cx="1743061" cy="398729"/>
          </a:xfrm>
          <a:prstGeom prst="rect">
            <a:avLst/>
          </a:prstGeom>
          <a:solidFill>
            <a:srgbClr val="FF00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2616200" y="3470269"/>
            <a:ext cx="177800" cy="3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2461035" y="2841911"/>
            <a:ext cx="4555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8BA0D70-7E7E-6A67-3831-F10D2FA0A6DF}"/>
              </a:ext>
            </a:extLst>
          </p:cNvPr>
          <p:cNvSpPr txBox="1"/>
          <p:nvPr/>
        </p:nvSpPr>
        <p:spPr>
          <a:xfrm>
            <a:off x="5264150" y="1736276"/>
            <a:ext cx="1963194" cy="89255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What’s the difference?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C33933-E410-184A-44E9-205CCDB0A865}"/>
              </a:ext>
            </a:extLst>
          </p:cNvPr>
          <p:cNvSpPr txBox="1"/>
          <p:nvPr/>
        </p:nvSpPr>
        <p:spPr>
          <a:xfrm>
            <a:off x="7761115" y="2634494"/>
            <a:ext cx="4260838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3.What else does he want </a:t>
            </a:r>
          </a:p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to know about her name?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DDE5BD-7456-8BEA-D791-6B2F90489CD8}"/>
              </a:ext>
            </a:extLst>
          </p:cNvPr>
          <p:cNvSpPr txBox="1"/>
          <p:nvPr/>
        </p:nvSpPr>
        <p:spPr>
          <a:xfrm>
            <a:off x="8077212" y="3549650"/>
            <a:ext cx="397153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The spelling of her name.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E7EDD8A-11B7-B5D7-12A5-51EA8B9AB1A9}"/>
              </a:ext>
            </a:extLst>
          </p:cNvPr>
          <p:cNvSpPr/>
          <p:nvPr/>
        </p:nvSpPr>
        <p:spPr>
          <a:xfrm>
            <a:off x="1083014" y="4162335"/>
            <a:ext cx="2576583" cy="398729"/>
          </a:xfrm>
          <a:prstGeom prst="rect">
            <a:avLst/>
          </a:prstGeom>
          <a:solidFill>
            <a:schemeClr val="accent2">
              <a:lumMod val="75000"/>
              <a:alpha val="4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0DDE5BD-7456-8BEA-D791-6B2F90489CD8}"/>
              </a:ext>
            </a:extLst>
          </p:cNvPr>
          <p:cNvSpPr txBox="1"/>
          <p:nvPr/>
        </p:nvSpPr>
        <p:spPr>
          <a:xfrm>
            <a:off x="7683513" y="4242770"/>
            <a:ext cx="433844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4. What’s Emma’s response?</a:t>
            </a:r>
            <a:endParaRPr lang="zh-CN" altLang="en-US" sz="2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1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1" grpId="0" animBg="1"/>
      <p:bldP spid="12" grpId="0" animBg="1"/>
      <p:bldP spid="15" grpId="0" animBg="1"/>
      <p:bldP spid="19" grpId="0" animBg="1"/>
      <p:bldP spid="22" grpId="0" animBg="1"/>
      <p:bldP spid="23" grpId="0" animBg="1"/>
      <p:bldP spid="25" grpId="0" animBg="1"/>
      <p:bldP spid="26" grpId="0" animBg="1"/>
      <p:bldP spid="31" grpId="0"/>
      <p:bldP spid="6" grpId="0" animBg="1"/>
      <p:bldP spid="9" grpId="0" animBg="1"/>
      <p:bldP spid="10" grpId="0" animBg="1"/>
      <p:bldP spid="2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999" y="807813"/>
            <a:ext cx="3912468" cy="46561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40" y="-86308"/>
            <a:ext cx="9010669" cy="1072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1" y="1079525"/>
            <a:ext cx="3043150" cy="44261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00239" y="910476"/>
            <a:ext cx="3025187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 Where are they?</a:t>
            </a:r>
            <a:endParaRPr lang="zh-CN" altLang="en-US" sz="2600" dirty="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79338" y="1888517"/>
            <a:ext cx="5136463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5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2.Does Helen know  Wang </a:t>
            </a:r>
            <a:r>
              <a:rPr lang="en-US" altLang="zh-CN" sz="2500" dirty="0" err="1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Yaming</a:t>
            </a:r>
            <a:r>
              <a:rPr lang="en-US" altLang="zh-CN" sz="25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?</a:t>
            </a:r>
            <a:endParaRPr lang="zh-CN" altLang="en-US" sz="25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56202" y="1360377"/>
            <a:ext cx="4027064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They are in the staircase.</a:t>
            </a:r>
            <a:endParaRPr lang="zh-CN" altLang="en-US" sz="2600" dirty="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11321" y="2302321"/>
            <a:ext cx="2364622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Yes, she does.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7813" y="1733550"/>
            <a:ext cx="1511337" cy="33655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4279312" y="1959659"/>
            <a:ext cx="224982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998388" y="3927601"/>
            <a:ext cx="3729739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4. Are they classmates?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4762500" y="4212807"/>
            <a:ext cx="2247900" cy="190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4207109" y="4577828"/>
            <a:ext cx="1285641" cy="15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279312" y="4970210"/>
            <a:ext cx="1123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4207109" y="5362593"/>
            <a:ext cx="555391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356202" y="4306371"/>
            <a:ext cx="244971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No, they aren’t.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787653" y="3871158"/>
            <a:ext cx="1621516" cy="36069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423125" y="1195248"/>
            <a:ext cx="802364" cy="76441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H="1" flipV="1">
            <a:off x="3156261" y="2012950"/>
            <a:ext cx="1514294" cy="168053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068830" y="671159"/>
            <a:ext cx="3482428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7030A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It’s time to go to class.</a:t>
            </a:r>
            <a:endParaRPr lang="zh-CN" altLang="en-US" sz="2600" dirty="0">
              <a:solidFill>
                <a:srgbClr val="7030A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311321" y="4700202"/>
            <a:ext cx="3562194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They are schoolmates.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6041270" y="4173822"/>
            <a:ext cx="127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848386" y="4185668"/>
            <a:ext cx="4555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/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4FAAFE-3115-A2B1-0259-41F42F20681A}"/>
              </a:ext>
            </a:extLst>
          </p:cNvPr>
          <p:cNvSpPr txBox="1"/>
          <p:nvPr/>
        </p:nvSpPr>
        <p:spPr>
          <a:xfrm>
            <a:off x="6857627" y="2908778"/>
            <a:ext cx="5258174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en-US" altLang="zh-CN" sz="25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What can we call Wang </a:t>
            </a:r>
            <a:r>
              <a:rPr lang="en-US" altLang="zh-CN" sz="2500" dirty="0" err="1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Yaming</a:t>
            </a:r>
            <a:r>
              <a:rPr lang="en-US" altLang="zh-CN" sz="25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?</a:t>
            </a:r>
            <a:endParaRPr lang="zh-CN" altLang="en-US" sz="25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326ADB3-B547-6A1A-F308-679FDA5AAF3F}"/>
              </a:ext>
            </a:extLst>
          </p:cNvPr>
          <p:cNvSpPr txBox="1"/>
          <p:nvPr/>
        </p:nvSpPr>
        <p:spPr>
          <a:xfrm>
            <a:off x="6332523" y="5277851"/>
            <a:ext cx="5639579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7030A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5. How do they end the conversation?</a:t>
            </a:r>
            <a:endParaRPr lang="zh-CN" altLang="en-US" sz="2600" dirty="0">
              <a:solidFill>
                <a:srgbClr val="7030A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F4FAAFE-3115-A2B1-0259-41F42F20681A}"/>
              </a:ext>
            </a:extLst>
          </p:cNvPr>
          <p:cNvSpPr txBox="1"/>
          <p:nvPr/>
        </p:nvSpPr>
        <p:spPr>
          <a:xfrm>
            <a:off x="7311321" y="3334891"/>
            <a:ext cx="382437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We can call him </a:t>
            </a:r>
            <a:r>
              <a:rPr lang="en-US" altLang="zh-CN" sz="2600" dirty="0" err="1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Yaming</a:t>
            </a:r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20" grpId="0" animBg="1"/>
      <p:bldP spid="34" grpId="0"/>
      <p:bldP spid="36" grpId="0" animBg="1"/>
      <p:bldP spid="37" grpId="0" animBg="1"/>
      <p:bldP spid="42" grpId="0" animBg="1"/>
      <p:bldP spid="44" grpId="0" animBg="1"/>
      <p:bldP spid="46" grpId="0"/>
      <p:bldP spid="9" grpId="0" animBg="1"/>
      <p:bldP spid="15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840" y="-79393"/>
            <a:ext cx="9010669" cy="1072989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2597150" y="628650"/>
            <a:ext cx="5845622" cy="52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946" y="1311816"/>
            <a:ext cx="9798253" cy="1623348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032000" y="1288503"/>
            <a:ext cx="5651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√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23200" y="1287272"/>
            <a:ext cx="5651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√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082800" y="1771270"/>
            <a:ext cx="3746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√</a:t>
            </a:r>
          </a:p>
        </p:txBody>
      </p:sp>
      <p:sp>
        <p:nvSpPr>
          <p:cNvPr id="33" name="矩形 32"/>
          <p:cNvSpPr/>
          <p:nvPr/>
        </p:nvSpPr>
        <p:spPr>
          <a:xfrm>
            <a:off x="7937500" y="1981125"/>
            <a:ext cx="3314700" cy="533400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949087" y="2514525"/>
            <a:ext cx="2166463" cy="378801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04567" y="5305587"/>
            <a:ext cx="2155826" cy="759182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end the conversation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62300" y="2964748"/>
            <a:ext cx="5373715" cy="492443"/>
          </a:xfrm>
          <a:prstGeom prst="rect">
            <a:avLst/>
          </a:prstGeom>
          <a:solidFill>
            <a:srgbClr val="5B9BD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two ways to start a conversation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453947" y="4447664"/>
            <a:ext cx="2986350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What’s your name?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74678" y="4405586"/>
            <a:ext cx="2419350" cy="492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How are you?</a:t>
            </a:r>
            <a:endParaRPr lang="zh-CN" altLang="en-US" sz="2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282700" y="3691519"/>
            <a:ext cx="6413500" cy="182267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4465001" y="3656605"/>
            <a:ext cx="6183949" cy="183391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755310" y="3534006"/>
            <a:ext cx="3312208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meet for the first time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913535" y="3555889"/>
            <a:ext cx="2720661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know each other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42031" y="3963834"/>
            <a:ext cx="1179037" cy="4924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Hello!</a:t>
            </a:r>
            <a:endParaRPr lang="zh-CN" altLang="en-US" sz="2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975539" y="4331258"/>
            <a:ext cx="2360232" cy="4924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Good morning.</a:t>
            </a:r>
            <a:endParaRPr lang="zh-CN" altLang="en-US" sz="2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947122" y="5494474"/>
            <a:ext cx="2709292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Nice to meet you.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190387" y="5483039"/>
            <a:ext cx="1750442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Goodbye.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96591" y="3967686"/>
            <a:ext cx="644594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Hi!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85118" y="4672376"/>
            <a:ext cx="2581356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Good afternoon.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623549-60C4-43E9-D63F-6F1005DE34E2}"/>
              </a:ext>
            </a:extLst>
          </p:cNvPr>
          <p:cNvSpPr txBox="1"/>
          <p:nvPr/>
        </p:nvSpPr>
        <p:spPr>
          <a:xfrm>
            <a:off x="1388894" y="4121346"/>
            <a:ext cx="1000387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I’m…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B8E33F-BECD-168A-A059-1DA5390CBE28}"/>
              </a:ext>
            </a:extLst>
          </p:cNvPr>
          <p:cNvSpPr txBox="1"/>
          <p:nvPr/>
        </p:nvSpPr>
        <p:spPr>
          <a:xfrm>
            <a:off x="2175826" y="4121346"/>
            <a:ext cx="2264471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My name’s…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28183C-29C0-B01D-43F6-64020416C36B}"/>
              </a:ext>
            </a:extLst>
          </p:cNvPr>
          <p:cNvSpPr txBox="1"/>
          <p:nvPr/>
        </p:nvSpPr>
        <p:spPr>
          <a:xfrm>
            <a:off x="1388894" y="4819849"/>
            <a:ext cx="3944172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May I have your name?</a:t>
            </a:r>
            <a:endParaRPr lang="zh-CN" altLang="en-US" sz="2600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2E8F7A-C79E-89E4-815E-CCF9D2EE0090}"/>
              </a:ext>
            </a:extLst>
          </p:cNvPr>
          <p:cNvSpPr txBox="1"/>
          <p:nvPr/>
        </p:nvSpPr>
        <p:spPr>
          <a:xfrm>
            <a:off x="997952" y="6112114"/>
            <a:ext cx="1638370" cy="492443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response</a:t>
            </a:r>
            <a:endParaRPr lang="zh-CN" altLang="en-US" sz="26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B9A399-E544-E6BF-1C30-88222F5182EA}"/>
              </a:ext>
            </a:extLst>
          </p:cNvPr>
          <p:cNvSpPr txBox="1"/>
          <p:nvPr/>
        </p:nvSpPr>
        <p:spPr>
          <a:xfrm>
            <a:off x="2984777" y="6108514"/>
            <a:ext cx="3311814" cy="4924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Nice to meet you too.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5AFF7C-AC0C-EE66-F11F-AB517DF47096}"/>
              </a:ext>
            </a:extLst>
          </p:cNvPr>
          <p:cNvSpPr txBox="1"/>
          <p:nvPr/>
        </p:nvSpPr>
        <p:spPr>
          <a:xfrm>
            <a:off x="7250167" y="6108514"/>
            <a:ext cx="1251093" cy="4924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solidFill>
                  <a:srgbClr val="00B05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Bye.</a:t>
            </a:r>
            <a:endParaRPr lang="zh-CN" altLang="en-US" sz="2600" dirty="0">
              <a:solidFill>
                <a:srgbClr val="00B05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15107" y="2417856"/>
            <a:ext cx="54528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</a:rPr>
              <a:t> ？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603" y="815032"/>
            <a:ext cx="7978901" cy="6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4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/>
      <p:bldP spid="33" grpId="0" animBg="1"/>
      <p:bldP spid="34" grpId="0" animBg="1"/>
      <p:bldP spid="35" grpId="0" animBg="1"/>
      <p:bldP spid="37" grpId="0" animBg="1"/>
      <p:bldP spid="44" grpId="0"/>
      <p:bldP spid="47" grpId="0" animBg="1"/>
      <p:bldP spid="49" grpId="0" animBg="1"/>
      <p:bldP spid="50" grpId="0" animBg="1"/>
      <p:bldP spid="51" grpId="0" animBg="1"/>
      <p:bldP spid="53" grpId="0" animBg="1"/>
      <p:bldP spid="54" grpId="0" animBg="1"/>
      <p:bldP spid="55" grpId="0" animBg="1"/>
      <p:bldP spid="56" grpId="0"/>
      <p:bldP spid="57" grpId="0"/>
      <p:bldP spid="24" grpId="0"/>
      <p:bldP spid="25" grpId="0"/>
      <p:bldP spid="5" grpId="0"/>
      <p:bldP spid="6" grpId="0"/>
      <p:bldP spid="7" grpId="0"/>
      <p:bldP spid="9" grpId="0" animBg="1"/>
      <p:bldP spid="10" grpId="0" animBg="1"/>
      <p:bldP spid="11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>
            <a:spLocks/>
          </p:cNvSpPr>
          <p:nvPr/>
        </p:nvSpPr>
        <p:spPr>
          <a:xfrm>
            <a:off x="224588" y="215900"/>
            <a:ext cx="2664662" cy="6477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446838" y="1095742"/>
            <a:ext cx="1915362" cy="476250"/>
          </a:xfrm>
          <a:prstGeom prst="rect">
            <a:avLst/>
          </a:prstGeom>
          <a:solidFill>
            <a:srgbClr val="5B9BD5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do:</a:t>
            </a:r>
            <a:endParaRPr lang="zh-CN" altLang="en-US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446838" y="4334500"/>
            <a:ext cx="1915362" cy="552450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to do:</a:t>
            </a:r>
            <a:endParaRPr lang="zh-CN" altLang="en-US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3899" y="1824097"/>
            <a:ext cx="105304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/>
              <a:t>1.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跟课本录音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朗读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1b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对话。注意朗读时要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流畅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，学着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模仿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语音与语调。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3900" y="4202919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3899" y="2408872"/>
            <a:ext cx="106415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总结并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写下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start a conversation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end the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conversation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各种方式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8662204-5648-D016-8CC4-C0C883AB7037}"/>
              </a:ext>
            </a:extLst>
          </p:cNvPr>
          <p:cNvSpPr txBox="1"/>
          <p:nvPr/>
        </p:nvSpPr>
        <p:spPr>
          <a:xfrm>
            <a:off x="723898" y="3032896"/>
            <a:ext cx="106415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运用实践作业</a:t>
            </a:r>
            <a:endParaRPr lang="en-US" altLang="zh-CN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运用本课所学语言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主动问候老朋友，结识新朋友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A979FB-A9F7-8617-C9DD-4FAF94BB7CD4}"/>
              </a:ext>
            </a:extLst>
          </p:cNvPr>
          <p:cNvSpPr txBox="1"/>
          <p:nvPr/>
        </p:nvSpPr>
        <p:spPr>
          <a:xfrm>
            <a:off x="723899" y="5056147"/>
            <a:ext cx="889698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去认识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你所在年级的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至少三个老师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写下其中一组对话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给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本单元场景图排序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，讲明排序的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原因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5348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86863B3-02F6-BD45-934F-30FA0589F8FB}"/>
              </a:ext>
            </a:extLst>
          </p:cNvPr>
          <p:cNvSpPr txBox="1"/>
          <p:nvPr/>
        </p:nvSpPr>
        <p:spPr>
          <a:xfrm>
            <a:off x="0" y="0"/>
            <a:ext cx="12071758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©</a:t>
            </a:r>
            <a:r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课件著作权属成都领航教材教法研究工作室.学程先锋所有，受《中华人民共和国著作权法》保护。除法律另有强制性规定外，未经成都领航教材教法研究工作室.学程先锋的特别书面许可,任何单位或个人不得以任何方式非法地使用本课件内容，不得私自转发给超越授权使用范围的第三方，不得将本课件用于任何商业用途。若需商用或取得课件的全部内容，请联系：028-87323348。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C0DB610F-D002-9ED9-667B-AA28E93C655B}"/>
              </a:ext>
            </a:extLst>
          </p:cNvPr>
          <p:cNvGraphicFramePr>
            <a:graphicFrameLocks noGrp="1"/>
          </p:cNvGraphicFramePr>
          <p:nvPr/>
        </p:nvGraphicFramePr>
        <p:xfrm>
          <a:off x="1068397" y="1988192"/>
          <a:ext cx="9922818" cy="3607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606">
                  <a:extLst>
                    <a:ext uri="{9D8B030D-6E8A-4147-A177-3AD203B41FA5}">
                      <a16:colId xmlns:a16="http://schemas.microsoft.com/office/drawing/2014/main" val="2039358127"/>
                    </a:ext>
                  </a:extLst>
                </a:gridCol>
                <a:gridCol w="3307606">
                  <a:extLst>
                    <a:ext uri="{9D8B030D-6E8A-4147-A177-3AD203B41FA5}">
                      <a16:colId xmlns:a16="http://schemas.microsoft.com/office/drawing/2014/main" val="1841967380"/>
                    </a:ext>
                  </a:extLst>
                </a:gridCol>
                <a:gridCol w="3307606">
                  <a:extLst>
                    <a:ext uri="{9D8B030D-6E8A-4147-A177-3AD203B41FA5}">
                      <a16:colId xmlns:a16="http://schemas.microsoft.com/office/drawing/2014/main" val="3897706298"/>
                    </a:ext>
                  </a:extLst>
                </a:gridCol>
              </a:tblGrid>
              <a:tr h="107392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入群获取全套教学课件：</a:t>
                      </a:r>
                      <a:endParaRPr lang="en-US" altLang="zh-C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扫码查看2024版电子样书：</a:t>
                      </a:r>
                      <a:endParaRPr lang="en-US" altLang="zh-C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扫码领取2024版纸质样书：</a:t>
                      </a:r>
                      <a:endParaRPr lang="en-US" altLang="zh-C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185104"/>
                  </a:ext>
                </a:extLst>
              </a:tr>
              <a:tr h="1814912"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2652260"/>
                  </a:ext>
                </a:extLst>
              </a:tr>
              <a:tr h="7184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联系电话：028-87323348</a:t>
                      </a:r>
                      <a:endParaRPr lang="en-US" altLang="zh-CN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1527"/>
                  </a:ext>
                </a:extLst>
              </a:tr>
            </a:tbl>
          </a:graphicData>
        </a:graphic>
      </p:graphicFrame>
      <p:pic>
        <p:nvPicPr>
          <p:cNvPr id="16" name="图片 15">
            <a:extLst>
              <a:ext uri="{FF2B5EF4-FFF2-40B4-BE49-F238E27FC236}">
                <a16:creationId xmlns:a16="http://schemas.microsoft.com/office/drawing/2014/main" id="{35478094-B612-6AF3-E53A-0D9F756EE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806" y="3143329"/>
            <a:ext cx="1620000" cy="162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C0F034B-7ED8-6238-9015-2E033A6CA7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1" t="9591" r="9351" b="9591"/>
          <a:stretch/>
        </p:blipFill>
        <p:spPr>
          <a:xfrm>
            <a:off x="8554256" y="3143329"/>
            <a:ext cx="1610357" cy="1620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F57BBFE-7861-B122-008E-3EA03E4F044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9904" y="0"/>
            <a:ext cx="1762096" cy="135901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3A91A5C-97FE-7ECD-C098-249EFCA7E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97" y="582737"/>
            <a:ext cx="10229975" cy="15729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17443B0-CCFE-407F-9A3C-92E883B1FE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56" y="3143329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57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567</Words>
  <Application>Microsoft Office PowerPoint</Application>
  <PresentationFormat>宽屏</PresentationFormat>
  <Paragraphs>111</Paragraphs>
  <Slides>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黑体</vt:lpstr>
      <vt:lpstr>楷体</vt:lpstr>
      <vt:lpstr>微软雅黑</vt:lpstr>
      <vt:lpstr>Arial</vt:lpstr>
      <vt:lpstr>Bahnschrift Condensed</vt:lpstr>
      <vt:lpstr>Calibri</vt:lpstr>
      <vt:lpstr>Calibri Light</vt:lpstr>
      <vt:lpstr>Times New Roman</vt:lpstr>
      <vt:lpstr>Office 主题</vt:lpstr>
      <vt:lpstr>PowerPoint 演示文稿</vt:lpstr>
      <vt:lpstr>STARTER  UNIT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 UNIT 1</dc:title>
  <dc:creator>张 燕</dc:creator>
  <cp:lastModifiedBy>成都1 诚商</cp:lastModifiedBy>
  <cp:revision>116</cp:revision>
  <dcterms:created xsi:type="dcterms:W3CDTF">2024-06-09T03:15:04Z</dcterms:created>
  <dcterms:modified xsi:type="dcterms:W3CDTF">2024-07-16T07:43:57Z</dcterms:modified>
</cp:coreProperties>
</file>