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1"/>
    <p:sldId id="266" r:id="rId1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5FD1"/>
    <a:srgbClr val="EF9437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800" y="-78"/>
      </p:cViewPr>
      <p:guideLst>
        <p:guide orient="horz" pos="2199"/>
        <p:guide pos="29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3800-F560-4B01-AA1F-1BD3D02F10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20A4-3124-4D18-841A-ACF15F3558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3800-F560-4B01-AA1F-1BD3D02F10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20A4-3124-4D18-841A-ACF15F3558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3800-F560-4B01-AA1F-1BD3D02F10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20A4-3124-4D18-841A-ACF15F3558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3800-F560-4B01-AA1F-1BD3D02F10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20A4-3124-4D18-841A-ACF15F3558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3800-F560-4B01-AA1F-1BD3D02F10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20A4-3124-4D18-841A-ACF15F3558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3800-F560-4B01-AA1F-1BD3D02F10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20A4-3124-4D18-841A-ACF15F3558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3800-F560-4B01-AA1F-1BD3D02F10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20A4-3124-4D18-841A-ACF15F3558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3800-F560-4B01-AA1F-1BD3D02F10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20A4-3124-4D18-841A-ACF15F3558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3800-F560-4B01-AA1F-1BD3D02F10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20A4-3124-4D18-841A-ACF15F3558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3800-F560-4B01-AA1F-1BD3D02F10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20A4-3124-4D18-841A-ACF15F3558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3800-F560-4B01-AA1F-1BD3D02F10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20A4-3124-4D18-841A-ACF15F3558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B3800-F560-4B01-AA1F-1BD3D02F10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C20A4-3124-4D18-841A-ACF15F3558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microsoft.com/office/2007/relationships/hdphoto" Target="../media/image15.wdp"/><Relationship Id="rId8" Type="http://schemas.openxmlformats.org/officeDocument/2006/relationships/image" Target="../media/image14.png"/><Relationship Id="rId7" Type="http://schemas.microsoft.com/office/2007/relationships/hdphoto" Target="../media/image13.wdp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microsoft.com/office/2007/relationships/hdphoto" Target="../media/image9.wdp"/><Relationship Id="rId2" Type="http://schemas.openxmlformats.org/officeDocument/2006/relationships/image" Target="../media/image8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tags" Target="../tags/tag1.xml"/><Relationship Id="rId3" Type="http://schemas.microsoft.com/office/2007/relationships/media" Target="../media/media2.mp4"/><Relationship Id="rId2" Type="http://schemas.openxmlformats.org/officeDocument/2006/relationships/video" Target="../media/media2.mp4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microsoft.com/office/2007/relationships/hdphoto" Target="../media/image24.wdp"/><Relationship Id="rId7" Type="http://schemas.openxmlformats.org/officeDocument/2006/relationships/image" Target="../media/image23.png"/><Relationship Id="rId6" Type="http://schemas.microsoft.com/office/2007/relationships/hdphoto" Target="../media/image22.wdp"/><Relationship Id="rId5" Type="http://schemas.openxmlformats.org/officeDocument/2006/relationships/image" Target="../media/image21.png"/><Relationship Id="rId4" Type="http://schemas.openxmlformats.org/officeDocument/2006/relationships/tags" Target="../tags/tag2.xml"/><Relationship Id="rId3" Type="http://schemas.microsoft.com/office/2007/relationships/hdphoto" Target="../media/image20.wdp"/><Relationship Id="rId2" Type="http://schemas.openxmlformats.org/officeDocument/2006/relationships/image" Target="../media/image19.png"/><Relationship Id="rId15" Type="http://schemas.openxmlformats.org/officeDocument/2006/relationships/slideLayout" Target="../slideLayouts/slideLayout7.xml"/><Relationship Id="rId14" Type="http://schemas.microsoft.com/office/2007/relationships/hdphoto" Target="../media/image30.wdp"/><Relationship Id="rId13" Type="http://schemas.openxmlformats.org/officeDocument/2006/relationships/image" Target="../media/image29.png"/><Relationship Id="rId12" Type="http://schemas.microsoft.com/office/2007/relationships/hdphoto" Target="../media/image28.wdp"/><Relationship Id="rId11" Type="http://schemas.openxmlformats.org/officeDocument/2006/relationships/image" Target="../media/image27.png"/><Relationship Id="rId10" Type="http://schemas.microsoft.com/office/2007/relationships/hdphoto" Target="../media/image26.wdp"/><Relationship Id="rId1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9" Type="http://schemas.microsoft.com/office/2007/relationships/hdphoto" Target="../media/image40.wdp"/><Relationship Id="rId8" Type="http://schemas.openxmlformats.org/officeDocument/2006/relationships/image" Target="../media/image39.png"/><Relationship Id="rId7" Type="http://schemas.microsoft.com/office/2007/relationships/hdphoto" Target="../media/image38.wdp"/><Relationship Id="rId6" Type="http://schemas.openxmlformats.org/officeDocument/2006/relationships/image" Target="../media/image37.png"/><Relationship Id="rId5" Type="http://schemas.microsoft.com/office/2007/relationships/hdphoto" Target="../media/image36.wdp"/><Relationship Id="rId4" Type="http://schemas.openxmlformats.org/officeDocument/2006/relationships/image" Target="../media/image35.png"/><Relationship Id="rId3" Type="http://schemas.microsoft.com/office/2007/relationships/hdphoto" Target="../media/image34.wdp"/><Relationship Id="rId2" Type="http://schemas.openxmlformats.org/officeDocument/2006/relationships/image" Target="../media/image33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7.xml"/><Relationship Id="rId11" Type="http://schemas.microsoft.com/office/2007/relationships/hdphoto" Target="../media/image42.wdp"/><Relationship Id="rId10" Type="http://schemas.openxmlformats.org/officeDocument/2006/relationships/image" Target="../media/image41.png"/><Relationship Id="rId1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tags" Target="../tags/tag3.xml"/><Relationship Id="rId3" Type="http://schemas.microsoft.com/office/2007/relationships/media" Target="../media/media3.mp4"/><Relationship Id="rId2" Type="http://schemas.openxmlformats.org/officeDocument/2006/relationships/video" Target="../media/media3.mp4"/><Relationship Id="rId1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李闰珉 - River Flows in You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7860" y="5221605"/>
            <a:ext cx="619125" cy="6191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82390" y="4826000"/>
            <a:ext cx="47993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叶根友毛笔行书2.0版" panose="02010601030101010101" charset="-122"/>
                <a:ea typeface="叶根友毛笔行书2.0版" panose="02010601030101010101" charset="-122"/>
              </a:rPr>
              <a:t>中国非遗传承</a:t>
            </a:r>
            <a:endParaRPr lang="zh-CN" altLang="en-US" sz="6000">
              <a:gradFill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叶根友毛笔行书2.0版" panose="02010601030101010101" charset="-122"/>
              <a:ea typeface="叶根友毛笔行书2.0版" panose="0201060103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2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70985"/>
            <a:ext cx="2787015" cy="2787015"/>
          </a:xfrm>
          <a:prstGeom prst="roundRect">
            <a:avLst/>
          </a:prstGeom>
        </p:spPr>
      </p:pic>
      <p:pic>
        <p:nvPicPr>
          <p:cNvPr id="4" name="图片 3" descr="70G58PICXM6026CU0H50c_PIC20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680" y="0"/>
            <a:ext cx="3322320" cy="33223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87400" y="610870"/>
            <a:ext cx="46596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3200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汉仪细秀体简 L" panose="00020600040101010101" charset="-122"/>
                <a:ea typeface="汉仪细秀体简 L" panose="00020600040101010101" charset="-122"/>
              </a:rPr>
              <a:t>小问题：什么是非遗？</a:t>
            </a:r>
            <a:endParaRPr lang="zh-CN" altLang="zh-CN" sz="3200">
              <a:gradFill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lin scaled="0"/>
              </a:gradFill>
              <a:latin typeface="汉仪细秀体简 L" panose="00020600040101010101" charset="-122"/>
              <a:ea typeface="汉仪细秀体简 L" panose="000206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5175" t="-2817" r="-3819" b="-3514"/>
          <a:stretch>
            <a:fillRect/>
          </a:stretch>
        </p:blipFill>
        <p:spPr>
          <a:xfrm>
            <a:off x="6564630" y="4276725"/>
            <a:ext cx="2771775" cy="27089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04265" y="1423035"/>
            <a:ext cx="5337810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非物质文化遗产(Intangible Cultural Heritage)，是指各族人民世代相传，并视为其文化遗产组成部分的各种传统文化表现形式，以及与传统文化表现形式相关的实物和场所。 非物质文化遗产是一个国家和民族历史文化成就的重要标志，是优秀传统文化的重要组成部分。 "非物质文化遗产"与"物质文化遗产"相对，合称"文化遗产"。</a:t>
            </a:r>
            <a:endParaRPr lang="zh-CN" altLang="en-US">
              <a:solidFill>
                <a:srgbClr val="C0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endParaRPr lang="zh-CN" altLang="en-US">
              <a:solidFill>
                <a:srgbClr val="C0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r>
              <a:rPr lang="zh-CN" altLang="en-US">
                <a:solidFill>
                  <a:srgbClr val="C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2020年12月，随着"太极拳"和"送王船--有关人与海洋可持续联系的仪式及相关实践"的申遗成功，中国已有42个项目被联合国教科文组织列入非物质文化遗产名录(名册)，位居世界第一。</a:t>
            </a:r>
            <a:endParaRPr lang="zh-CN" altLang="en-US">
              <a:solidFill>
                <a:srgbClr val="C0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endParaRPr lang="zh-CN" altLang="en-US">
              <a:solidFill>
                <a:srgbClr val="C0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&amp;pfm8920566316&amp;&amp;spt122&amp;&amp;bdt2028&amp;&amp;wdt2550&amp;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/>
          </a:stretch>
        </p:blipFill>
        <p:spPr>
          <a:xfrm rot="21000000">
            <a:off x="175895" y="243840"/>
            <a:ext cx="3009265" cy="22872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40000">
            <a:off x="2589530" y="177165"/>
            <a:ext cx="2150745" cy="36550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520000">
            <a:off x="424180" y="2383155"/>
            <a:ext cx="2333625" cy="3114040"/>
          </a:xfrm>
          <a:prstGeom prst="rect">
            <a:avLst/>
          </a:prstGeom>
        </p:spPr>
      </p:pic>
      <p:pic>
        <p:nvPicPr>
          <p:cNvPr id="6" name="图片 5" descr="&amp;pfm8820559494&amp;&amp;spt133&amp;&amp;bdt2330&amp;&amp;wdt2550&amp;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/>
                </a14:imgProps>
              </a:ext>
            </a:extLst>
          </a:blip>
          <a:srcRect/>
          <a:stretch>
            <a:fillRect/>
          </a:stretch>
        </p:blipFill>
        <p:spPr>
          <a:xfrm rot="360000">
            <a:off x="1773555" y="3290570"/>
            <a:ext cx="2511425" cy="3344545"/>
          </a:xfrm>
          <a:prstGeom prst="rect">
            <a:avLst/>
          </a:prstGeom>
        </p:spPr>
      </p:pic>
      <p:pic>
        <p:nvPicPr>
          <p:cNvPr id="8" name="图片 7" descr="&amp;pfm8920566316&amp;&amp;spt122&amp;&amp;bdt2028&amp;&amp;wdt2550&amp;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/>
                </a14:imgProps>
              </a:ext>
            </a:extLst>
          </a:blip>
          <a:srcRect/>
          <a:stretch>
            <a:fillRect/>
          </a:stretch>
        </p:blipFill>
        <p:spPr>
          <a:xfrm rot="21240000">
            <a:off x="4572635" y="631825"/>
            <a:ext cx="2416810" cy="2416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 rot="660000">
            <a:off x="7105650" y="826135"/>
            <a:ext cx="1659890" cy="5845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96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汉仪细秀体简 L" panose="00020600040101010101" charset="-122"/>
                <a:ea typeface="汉仪细秀体简 L" panose="00020600040101010101" charset="-122"/>
              </a:rPr>
              <a:t>川剧变脸</a:t>
            </a:r>
            <a:endParaRPr lang="zh-CN" altLang="en-US" sz="96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汉仪细秀体简 L" panose="00020600040101010101" charset="-122"/>
              <a:ea typeface="汉仪细秀体简 L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 rot="20520000">
            <a:off x="374015" y="502285"/>
            <a:ext cx="452882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EF94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川剧是汉族戏曲剧种之一，流行于四川东中部、重庆及贵州、云南部分地区。川剧脸谱，是川剧表演艺术中重要的组成部分，是历代川剧艺人共同创造并传承下来的艺术瑰宝。 </a:t>
            </a:r>
            <a:endParaRPr lang="zh-CN" altLang="en-US">
              <a:solidFill>
                <a:srgbClr val="EF94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rgbClr val="EF94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川剧变脸是川剧表演的特技之一，用于揭示剧中人物的内心及思想感情的变化，即把不可见、不可感的抽象的情绪和心理状态变成可见、可感的具体形象——脸谱。川剧变脸是运用在川剧艺术中塑造人物的一种特技。是揭示剧中人物内心思想感情的一种浪漫主义手法。  </a:t>
            </a:r>
            <a:endParaRPr lang="zh-CN" altLang="en-US">
              <a:solidFill>
                <a:srgbClr val="EF94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 rot="2160000">
            <a:off x="4069715" y="1688465"/>
            <a:ext cx="2540000" cy="479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0B5FD1"/>
                </a:solidFill>
                <a:latin typeface="GungsuhChe" panose="02030609000101010101" charset="-127"/>
                <a:ea typeface="GungsuhChe" panose="02030609000101010101" charset="-127"/>
              </a:rPr>
              <a:t>川剧脸谱分净角和丑角两大类。</a:t>
            </a:r>
            <a:endParaRPr lang="zh-CN" altLang="en-US">
              <a:solidFill>
                <a:srgbClr val="0B5FD1"/>
              </a:solidFill>
              <a:latin typeface="GungsuhChe" panose="02030609000101010101" charset="-127"/>
              <a:ea typeface="GungsuhChe" panose="02030609000101010101" charset="-127"/>
            </a:endParaRPr>
          </a:p>
          <a:p>
            <a:r>
              <a:rPr lang="zh-CN" altLang="en-US">
                <a:solidFill>
                  <a:srgbClr val="0B5FD1"/>
                </a:solidFill>
                <a:latin typeface="GungsuhChe" panose="02030609000101010101" charset="-127"/>
                <a:ea typeface="GungsuhChe" panose="02030609000101010101" charset="-127"/>
              </a:rPr>
              <a:t>属于净角的有包公脸、霸王脸、尉迟脸、关公脸、八宝脸、五彩脸、三块瓦、红三块瓦、黑三块瓦、花三块瓦、张飞脸、霸儿脸、粉脸、张松脸、僧脸、太监脸、黄胆脸、金脸、勾鼻鹞子脸、形象脸等；</a:t>
            </a:r>
            <a:endParaRPr lang="zh-CN" altLang="en-US">
              <a:solidFill>
                <a:srgbClr val="0B5FD1"/>
              </a:solidFill>
              <a:latin typeface="GungsuhChe" panose="02030609000101010101" charset="-127"/>
              <a:ea typeface="GungsuhChe" panose="02030609000101010101" charset="-127"/>
            </a:endParaRPr>
          </a:p>
          <a:p>
            <a:r>
              <a:rPr lang="zh-CN" altLang="en-US">
                <a:solidFill>
                  <a:srgbClr val="0B5FD1"/>
                </a:solidFill>
                <a:latin typeface="GungsuhChe" panose="02030609000101010101" charset="-127"/>
                <a:ea typeface="GungsuhChe" panose="02030609000101010101" charset="-127"/>
              </a:rPr>
              <a:t>属于丑角的有长方形脸、椭圆形脸、梅花形脸、蝴蝶形脸、大葫芦形脸、螃蟹形脸、腰子形脸、二饼饼脸、木偶脸、老脸等。</a:t>
            </a:r>
            <a:endParaRPr lang="zh-CN" altLang="en-US">
              <a:solidFill>
                <a:srgbClr val="0B5FD1"/>
              </a:solidFill>
              <a:latin typeface="GungsuhChe" panose="02030609000101010101" charset="-127"/>
              <a:ea typeface="GungsuhChe" panose="02030609000101010101" charset="-127"/>
            </a:endParaRPr>
          </a:p>
        </p:txBody>
      </p:sp>
      <p:pic>
        <p:nvPicPr>
          <p:cNvPr id="5" name="3d045899da196b19132e015282424d98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4109085"/>
            <a:ext cx="2277745" cy="2748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20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9" name="图片 8" descr="&amp;pfm8020566317&amp;&amp;spt122&amp;&amp;bdt2826&amp;&amp;wdt2550&amp;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/>
          </a:stretch>
        </p:blipFill>
        <p:spPr>
          <a:xfrm>
            <a:off x="4081780" y="-21590"/>
            <a:ext cx="5062220" cy="6879590"/>
          </a:xfrm>
          <a:prstGeom prst="rect">
            <a:avLst/>
          </a:prstGeom>
        </p:spPr>
      </p:pic>
      <p:pic>
        <p:nvPicPr>
          <p:cNvPr id="3" name="图片 2" descr="&amp;pfm8820559494&amp;&amp;spt133&amp;&amp;bdt2330&amp;&amp;wdt2550&amp;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/>
                </a14:imgProps>
              </a:ext>
            </a:extLst>
          </a:blip>
          <a:srcRect/>
          <a:stretch>
            <a:fillRect/>
          </a:stretch>
        </p:blipFill>
        <p:spPr>
          <a:xfrm rot="20880000">
            <a:off x="3234690" y="135890"/>
            <a:ext cx="3007995" cy="2068195"/>
          </a:xfrm>
          <a:prstGeom prst="rect">
            <a:avLst/>
          </a:prstGeom>
        </p:spPr>
      </p:pic>
      <p:pic>
        <p:nvPicPr>
          <p:cNvPr id="4" name="图片 3" descr="&amp;pfm8820559494&amp;&amp;spt133&amp;&amp;bdt2330&amp;&amp;wdt2550&amp;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/>
                </a14:imgProps>
              </a:ext>
            </a:extLst>
          </a:blip>
          <a:srcRect/>
          <a:stretch>
            <a:fillRect/>
          </a:stretch>
        </p:blipFill>
        <p:spPr>
          <a:xfrm rot="360000">
            <a:off x="483870" y="281305"/>
            <a:ext cx="2835910" cy="177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 descr="&amp;pfm8920566316&amp;&amp;spt122&amp;&amp;bdt2028&amp;&amp;wdt2550&amp;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/>
                </a14:imgProps>
              </a:ext>
            </a:extLst>
          </a:blip>
          <a:srcRect/>
          <a:stretch>
            <a:fillRect/>
          </a:stretch>
        </p:blipFill>
        <p:spPr>
          <a:xfrm rot="1740000">
            <a:off x="5956300" y="1135380"/>
            <a:ext cx="3011805" cy="2023745"/>
          </a:xfrm>
          <a:prstGeom prst="rect">
            <a:avLst/>
          </a:prstGeom>
        </p:spPr>
      </p:pic>
      <p:pic>
        <p:nvPicPr>
          <p:cNvPr id="7" name="图片 6" descr="&amp;pfm8920559495&amp;&amp;spt133&amp;&amp;bdt2532&amp;&amp;wdt2550&amp;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/>
                </a14:imgProps>
              </a:ext>
            </a:extLst>
          </a:blip>
          <a:srcRect/>
          <a:stretch>
            <a:fillRect/>
          </a:stretch>
        </p:blipFill>
        <p:spPr>
          <a:xfrm rot="19860000">
            <a:off x="233045" y="4387850"/>
            <a:ext cx="2357755" cy="15716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 descr="&amp;pfm8920559495&amp;&amp;spt133&amp;&amp;bdt2532&amp;&amp;wdt2550&amp;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/>
                </a14:imgProps>
              </a:ext>
            </a:extLst>
          </a:blip>
          <a:srcRect/>
          <a:stretch>
            <a:fillRect/>
          </a:stretch>
        </p:blipFill>
        <p:spPr>
          <a:xfrm rot="20220000">
            <a:off x="622300" y="2028825"/>
            <a:ext cx="2102485" cy="210248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0" y="195580"/>
            <a:ext cx="192024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80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叶根友毛笔行书2.0版" panose="02010601030101010101" charset="-122"/>
                <a:ea typeface="叶根友毛笔行书2.0版" panose="02010601030101010101" charset="-122"/>
              </a:rPr>
              <a:t>太极拳</a:t>
            </a:r>
            <a:endParaRPr lang="zh-CN" altLang="en-US" sz="8800">
              <a:ln w="9525" cmpd="sng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叶根友毛笔行书2.0版" panose="02010601030101010101" charset="-122"/>
              <a:ea typeface="叶根友毛笔行书2.0版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20240" y="281305"/>
            <a:ext cx="4037965" cy="64623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太</a:t>
            </a:r>
            <a:r>
              <a:rPr lang="zh-CN" altLang="en-US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极拳，世界级非物质文化遗产， 是以中国传统儒、道哲学中的太极、阴阳辩证理念为核心思想，集颐养性情、强身健体、技击对抗等多种功能为一体，结合易学的阴阳五行之变化，中医经络学，古代的导引术和吐纳术形成的一种内外兼修、柔和、缓慢、轻灵、刚柔相济的汉族传统拳术。</a:t>
            </a:r>
            <a:endParaRPr lang="zh-CN" altLang="en-US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1949年后，被国家体委统一改编作为强身健体之体操运动、表演、体育比赛用途。中国改革开放后，部分还原本来面貌;从而再分为比武用的太极拳、体操运动用的太极操和太极推手。</a:t>
            </a:r>
            <a:endParaRPr lang="zh-CN" altLang="en-US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传统太极拳门派众多，常见的太极拳流派有陈式、杨式、武式、吴式、孙式、和式等派别，各派既有传承关系，相互借鉴，也各有自己的特点，呈百花齐放之态。由于太极拳是近代形成的拳种，流派众多，群众基础广泛，因此成为中国武术拳种中非常具有生命力的一支。</a:t>
            </a:r>
            <a:endParaRPr lang="zh-CN" altLang="en-US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47080" y="558165"/>
            <a:ext cx="303149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olidFill>
                  <a:schemeClr val="accent6">
                    <a:lumMod val="50000"/>
                  </a:schemeClr>
                </a:solidFill>
                <a:latin typeface="Angsana New" panose="02020603050405020304" charset="0"/>
              </a:rPr>
              <a:t>太极拳是中国传统辩证的理论思维与武术、艺术、导引术、中医等的完美结合，它以中国传统儒、道哲学中的太极、阴阳辩证理念为核心思想，集颐养性情、强身健体、技击对抗等多种功能为一体，是高层次的人体文化。作为一种饱含东方包容理念的运动形式，其习练者针对意、气、形、神的锻炼，非常符合人体生理和心理的要求，对人类个体身心健康以及人类群体的和谐共处，有着极为重要的促进作用。</a:t>
            </a:r>
            <a:endParaRPr lang="zh-CN" altLang="en-US" sz="2000">
              <a:solidFill>
                <a:schemeClr val="accent6">
                  <a:lumMod val="50000"/>
                </a:schemeClr>
              </a:solidFill>
              <a:latin typeface="Angsana New" panose="02020603050405020304" charset="0"/>
            </a:endParaRPr>
          </a:p>
          <a:p>
            <a:endParaRPr lang="zh-CN" altLang="en-US" sz="2000">
              <a:solidFill>
                <a:schemeClr val="accent6">
                  <a:lumMod val="50000"/>
                </a:schemeClr>
              </a:solidFill>
              <a:latin typeface="Angsana New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&amp;pfm8020566317&amp;&amp;spt122&amp;&amp;bdt2826&amp;&amp;wdt2550&amp;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/>
          </a:stretch>
        </p:blipFill>
        <p:spPr>
          <a:xfrm rot="20940000">
            <a:off x="108585" y="363855"/>
            <a:ext cx="4074160" cy="2719705"/>
          </a:xfrm>
          <a:prstGeom prst="rect">
            <a:avLst/>
          </a:prstGeom>
        </p:spPr>
      </p:pic>
      <p:pic>
        <p:nvPicPr>
          <p:cNvPr id="4" name="图片 3" descr="&amp;pfm8920566316&amp;&amp;spt122&amp;&amp;bdt2028&amp;&amp;wdt2550&amp;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/>
                </a14:imgProps>
              </a:ext>
            </a:extLst>
          </a:blip>
          <a:srcRect/>
          <a:stretch>
            <a:fillRect/>
          </a:stretch>
        </p:blipFill>
        <p:spPr>
          <a:xfrm rot="660000">
            <a:off x="4337685" y="322580"/>
            <a:ext cx="3979545" cy="26517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 descr="&amp;pfm8820559494&amp;&amp;spt133&amp;&amp;bdt2330&amp;&amp;wdt2550&amp;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/>
                </a14:imgProps>
              </a:ext>
            </a:extLst>
          </a:blip>
          <a:srcRect/>
          <a:stretch>
            <a:fillRect/>
          </a:stretch>
        </p:blipFill>
        <p:spPr>
          <a:xfrm>
            <a:off x="2233295" y="2550160"/>
            <a:ext cx="3810000" cy="2533650"/>
          </a:xfrm>
          <a:prstGeom prst="rect">
            <a:avLst/>
          </a:prstGeom>
        </p:spPr>
      </p:pic>
      <p:pic>
        <p:nvPicPr>
          <p:cNvPr id="6" name="图片 5" descr="&amp;pfm8920566316&amp;&amp;spt122&amp;&amp;bdt2028&amp;&amp;wdt2550&amp;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/>
                </a14:imgProps>
              </a:ext>
            </a:extLst>
          </a:blip>
          <a:srcRect/>
          <a:stretch>
            <a:fillRect/>
          </a:stretch>
        </p:blipFill>
        <p:spPr>
          <a:xfrm rot="20700000">
            <a:off x="216535" y="4535170"/>
            <a:ext cx="2984500" cy="2065020"/>
          </a:xfrm>
          <a:prstGeom prst="rect">
            <a:avLst/>
          </a:prstGeom>
        </p:spPr>
      </p:pic>
      <p:pic>
        <p:nvPicPr>
          <p:cNvPr id="7" name="图片 6" descr="&amp;pfm8920559495&amp;&amp;spt133&amp;&amp;bdt2532&amp;&amp;wdt2550&amp;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/>
                </a14:imgProps>
              </a:ext>
            </a:extLst>
          </a:blip>
          <a:srcRect/>
          <a:stretch>
            <a:fillRect/>
          </a:stretch>
        </p:blipFill>
        <p:spPr>
          <a:xfrm rot="360000">
            <a:off x="5299710" y="4109085"/>
            <a:ext cx="3724910" cy="2487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 rot="20640000">
            <a:off x="313690" y="485775"/>
            <a:ext cx="4251325" cy="1568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方正粗黑宋简体" panose="02000000000000000000" charset="-122"/>
                <a:ea typeface="方正粗黑宋简体" panose="02000000000000000000" charset="-122"/>
              </a:rPr>
              <a:t>送王船</a:t>
            </a:r>
            <a:endParaRPr lang="zh-CN" altLang="en-US" sz="9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7575" y="2480945"/>
            <a:ext cx="2540000" cy="3692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FFC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送王船"植根于闽台地区崇祀"代天巡狩王爷"(简称"王爷")的民间信俗，是当地"王爷"信仰的产物，王爷信仰的核心仪式就是"送王船"。"送王船"自明清时期在我国闽南地区形成后，随着人口迁徙、"下南洋"和海上贸易，逐步传播到我国台湾以及东南亚等地区，成为一种特殊的海洋祭祀活动。</a:t>
            </a:r>
            <a:endParaRPr lang="zh-CN" altLang="en-US">
              <a:solidFill>
                <a:srgbClr val="FFC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34510" y="353060"/>
            <a:ext cx="4809490" cy="3138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      </a:t>
            </a:r>
            <a:r>
              <a:rPr lang="en-US" altLang="zh-CN">
                <a:solidFill>
                  <a:schemeClr val="tx2">
                    <a:lumMod val="60000"/>
                    <a:lumOff val="40000"/>
                  </a:schemeClr>
                </a:solidFill>
                <a:latin typeface="汉仪春然手书简" charset="0"/>
                <a:ea typeface="汉仪颜楷简" panose="00020600040101010101" charset="-122"/>
                <a:cs typeface="汉仪春然手书简" charset="0"/>
              </a:rPr>
              <a:t> </a:t>
            </a:r>
            <a:r>
              <a:rPr lang="zh-CN" altLang="en-US">
                <a:solidFill>
                  <a:schemeClr val="tx2">
                    <a:lumMod val="60000"/>
                    <a:lumOff val="40000"/>
                  </a:schemeClr>
                </a:solidFill>
                <a:latin typeface="汉仪春然手书简" charset="0"/>
                <a:ea typeface="汉仪颜楷简" panose="00020600040101010101" charset="-122"/>
                <a:cs typeface="汉仪春然手书简" charset="0"/>
              </a:rPr>
              <a:t>自古以来，闽南就有送王船的传统信俗。这一文化内容最早形成于中国闽南地区，传播至中国台湾南部；随着“下南洋”移民和海上贸易传到东南亚马六甲海峡等华侨华人聚居区。</a:t>
            </a:r>
            <a:endParaRPr lang="zh-CN" altLang="en-US">
              <a:solidFill>
                <a:schemeClr val="tx2">
                  <a:lumMod val="60000"/>
                  <a:lumOff val="40000"/>
                </a:schemeClr>
              </a:solidFill>
              <a:latin typeface="汉仪春然手书简" charset="0"/>
              <a:ea typeface="汉仪颜楷简" panose="00020600040101010101" charset="-122"/>
              <a:cs typeface="汉仪春然手书简" charset="0"/>
            </a:endParaRPr>
          </a:p>
          <a:p>
            <a:r>
              <a:rPr lang="zh-CN" altLang="en-US">
                <a:solidFill>
                  <a:schemeClr val="tx2">
                    <a:lumMod val="60000"/>
                    <a:lumOff val="40000"/>
                  </a:schemeClr>
                </a:solidFill>
                <a:latin typeface="汉仪春然手书简" charset="0"/>
                <a:ea typeface="汉仪颜楷简" panose="00020600040101010101" charset="-122"/>
                <a:cs typeface="汉仪春然手书简" charset="0"/>
              </a:rPr>
              <a:t>　这一信俗中“代天巡狩”的王爷，救苦救难，拯溺扶危。所到之处，民众设庙祭祀、迎送嘉礼。所以，“送王船”在中、马闽南人的心目中有崇高的位置。</a:t>
            </a:r>
            <a:endParaRPr lang="zh-CN" altLang="en-US">
              <a:solidFill>
                <a:schemeClr val="tx2">
                  <a:lumMod val="60000"/>
                  <a:lumOff val="40000"/>
                </a:schemeClr>
              </a:solidFill>
              <a:latin typeface="汉仪春然手书简" charset="0"/>
              <a:ea typeface="汉仪颜楷简" panose="00020600040101010101" charset="-122"/>
              <a:cs typeface="汉仪春然手书简" charset="0"/>
            </a:endParaRPr>
          </a:p>
          <a:p>
            <a:r>
              <a:rPr lang="zh-CN" altLang="en-US">
                <a:solidFill>
                  <a:schemeClr val="tx2">
                    <a:lumMod val="60000"/>
                    <a:lumOff val="40000"/>
                  </a:schemeClr>
                </a:solidFill>
                <a:latin typeface="汉仪春然手书简" charset="0"/>
                <a:ea typeface="汉仪颜楷简" panose="00020600040101010101" charset="-122"/>
                <a:cs typeface="汉仪春然手书简" charset="0"/>
              </a:rPr>
              <a:t>　在闽南，大多每3或4年在秋季东北季风起时举行；在马六甲，则多在农历闰年于旱季择吉日举行。仪式活动历时数日，或长达数月。</a:t>
            </a:r>
            <a:endParaRPr lang="zh-CN" altLang="en-US">
              <a:solidFill>
                <a:schemeClr val="tx2">
                  <a:lumMod val="60000"/>
                  <a:lumOff val="40000"/>
                </a:schemeClr>
              </a:solidFill>
              <a:latin typeface="汉仪春然手书简" charset="0"/>
              <a:ea typeface="汉仪颜楷简" panose="00020600040101010101" charset="-122"/>
              <a:cs typeface="汉仪春然手书简" charset="0"/>
            </a:endParaRPr>
          </a:p>
        </p:txBody>
      </p:sp>
      <p:pic>
        <p:nvPicPr>
          <p:cNvPr id="6" name="6b3db9006ce96053d602d760ad6a7e3c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605655" y="3491230"/>
            <a:ext cx="3898265" cy="3366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20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114550" y="2320290"/>
            <a:ext cx="52203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600">
                <a:solidFill>
                  <a:schemeClr val="tx2">
                    <a:lumMod val="60000"/>
                    <a:lumOff val="40000"/>
                  </a:schemeClr>
                </a:solidFill>
                <a:latin typeface="叶根友毛笔行书2.0版" panose="02010601030101010101" charset="-122"/>
                <a:ea typeface="叶根友毛笔行书2.0版" panose="02010601030101010101" charset="-122"/>
              </a:rPr>
              <a:t>谢谢观看</a:t>
            </a:r>
            <a:endParaRPr lang="zh-CN" altLang="en-US" sz="9600">
              <a:solidFill>
                <a:schemeClr val="tx2">
                  <a:lumMod val="60000"/>
                  <a:lumOff val="40000"/>
                </a:schemeClr>
              </a:solidFill>
              <a:latin typeface="叶根友毛笔行书2.0版" panose="02010601030101010101" charset="-122"/>
              <a:ea typeface="叶根友毛笔行书2.0版" panose="0201060103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1563*1934*460*460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2.xml><?xml version="1.0" encoding="utf-8"?>
<p:tagLst xmlns:p="http://schemas.openxmlformats.org/presentationml/2006/main">
  <p:tag name="KSO_WM_UNIT_PLACING_PICTURE_USER_VIEWPORT" val="{&quot;height&quot;:4125,&quot;width&quot;:6000}"/>
</p:tagLst>
</file>

<file path=ppt/tags/tag3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2655*2236*828*828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1505</Words>
  <Application>WPS 演示</Application>
  <PresentationFormat>全屏显示(4:3)</PresentationFormat>
  <Paragraphs>39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30" baseType="lpstr">
      <vt:lpstr>Arial</vt:lpstr>
      <vt:lpstr>宋体</vt:lpstr>
      <vt:lpstr>Wingdings</vt:lpstr>
      <vt:lpstr>叶根友毛笔行书2.0版</vt:lpstr>
      <vt:lpstr>汉仪细秀体简 L</vt:lpstr>
      <vt:lpstr>新宋体</vt:lpstr>
      <vt:lpstr>微软雅黑</vt:lpstr>
      <vt:lpstr>GungsuhChe</vt:lpstr>
      <vt:lpstr>楷体</vt:lpstr>
      <vt:lpstr>Angsana New</vt:lpstr>
      <vt:lpstr>Arial Unicode MS</vt:lpstr>
      <vt:lpstr>Calibri</vt:lpstr>
      <vt:lpstr>方正粗黑宋简体</vt:lpstr>
      <vt:lpstr>仿宋</vt:lpstr>
      <vt:lpstr>汉仪颜楷简</vt:lpstr>
      <vt:lpstr>汉仪春然手书简</vt:lpstr>
      <vt:lpstr>Segoe Print</vt:lpstr>
      <vt:lpstr>Andalus</vt:lpstr>
      <vt:lpstr>Miriam</vt:lpstr>
      <vt:lpstr>Miriam Fixed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陈雨桐的妈妈</cp:lastModifiedBy>
  <cp:revision>7</cp:revision>
  <dcterms:created xsi:type="dcterms:W3CDTF">2022-04-03T11:38:00Z</dcterms:created>
  <dcterms:modified xsi:type="dcterms:W3CDTF">2022-04-30T03:56:04Z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  <property fmtid="{D5CDD505-2E9C-101B-9397-08002B2CF9AE}" pid="3" name="KSOSaveFontToCloudKey">
    <vt:lpwstr>1353236018_cloud</vt:lpwstr>
  </property>
</Properties>
</file>